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18"/>
  </p:notesMasterIdLst>
  <p:handoutMasterIdLst>
    <p:handoutMasterId r:id="rId19"/>
  </p:handoutMasterIdLst>
  <p:sldIdLst>
    <p:sldId id="265" r:id="rId2"/>
    <p:sldId id="364" r:id="rId3"/>
    <p:sldId id="342" r:id="rId4"/>
    <p:sldId id="293" r:id="rId5"/>
    <p:sldId id="308" r:id="rId6"/>
    <p:sldId id="345" r:id="rId7"/>
    <p:sldId id="346" r:id="rId8"/>
    <p:sldId id="347" r:id="rId9"/>
    <p:sldId id="348" r:id="rId10"/>
    <p:sldId id="353" r:id="rId11"/>
    <p:sldId id="349" r:id="rId12"/>
    <p:sldId id="350" r:id="rId13"/>
    <p:sldId id="351" r:id="rId14"/>
    <p:sldId id="352" r:id="rId15"/>
    <p:sldId id="373" r:id="rId16"/>
    <p:sldId id="292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8292" autoAdjust="0"/>
    <p:restoredTop sz="94291" autoAdjust="0"/>
  </p:normalViewPr>
  <p:slideViewPr>
    <p:cSldViewPr snapToGrid="0" showGuides="1">
      <p:cViewPr varScale="1">
        <p:scale>
          <a:sx n="83" d="100"/>
          <a:sy n="83" d="100"/>
        </p:scale>
        <p:origin x="922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76" d="100"/>
          <a:sy n="76" d="100"/>
        </p:scale>
        <p:origin x="241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658A34-83F4-4B2E-BC5A-DE51EE8822F9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FE58C-C1A6-4C4C-90C2-B7F5B0504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6050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E1917-0BAF-4687-978A-82FFF05559C3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0E1E9A-E921-4174-A0FC-51868D7AC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86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CDEC5-C268-4659-B5EC-7853D6948864}" type="datetime1">
              <a:rPr lang="en-US" smtClean="0"/>
              <a:t>3/11/2022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705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62100" y="1825625"/>
            <a:ext cx="9791700" cy="43513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3B82A-1966-40C3-B134-4D75DAF7D552}" type="datetime1">
              <a:rPr lang="en-US" smtClean="0"/>
              <a:t>3/11/2022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885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62100" y="365125"/>
            <a:ext cx="70104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0C25C-45DF-41AF-AFD6-C57CDE384B91}" type="datetime1">
              <a:rPr lang="en-US" smtClean="0"/>
              <a:t>3/11/2022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830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5678904" y="987425"/>
            <a:ext cx="5678424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8BD2A-D87A-4551-884A-0B3643787484}" type="datetime1">
              <a:rPr lang="en-US" smtClean="0"/>
              <a:t>3/11/2022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888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CB835-8AA4-4553-931E-CE915766526A}" type="datetime1">
              <a:rPr lang="en-US" smtClean="0"/>
              <a:t>3/11/2022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793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1658" y="1709738"/>
            <a:ext cx="10105791" cy="286226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1658" y="4589463"/>
            <a:ext cx="10105791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2B673-6BC3-4549-B116-175E7B363C8F}" type="datetime1">
              <a:rPr lang="en-US" smtClean="0"/>
              <a:t>3/11/2022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686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69700" y="1825625"/>
            <a:ext cx="475488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5325" y="1825625"/>
            <a:ext cx="475488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D17E8-EB42-4ABE-9F0A-17B8697DA491}" type="datetime1">
              <a:rPr lang="en-US" smtClean="0"/>
              <a:t>3/11/2022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6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4100" y="274638"/>
            <a:ext cx="902335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100" y="1489075"/>
            <a:ext cx="4754880" cy="64135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62100" y="2193925"/>
            <a:ext cx="475488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98920" y="1489075"/>
            <a:ext cx="4754880" cy="64135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98920" y="2193925"/>
            <a:ext cx="475488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7CF1D-4096-4ACA-8C0D-F4FA9ABE1469}" type="datetime1">
              <a:rPr lang="en-US" smtClean="0"/>
              <a:t>3/11/2022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66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39A4C-CE4C-4C06-B3B3-59698E8AD247}" type="datetime1">
              <a:rPr lang="en-US" smtClean="0"/>
              <a:t>3/11/2022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586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E0112-6601-40CA-A33C-EFADFACE5511}" type="datetime1">
              <a:rPr lang="en-US" smtClean="0"/>
              <a:t>3/11/2022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14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78905" y="987425"/>
            <a:ext cx="567648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E5CFD-CD8D-4D42-8799-DD6D6EF49173}" type="datetime1">
              <a:rPr lang="en-US" smtClean="0"/>
              <a:t>3/11/2022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712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5678904" y="987425"/>
            <a:ext cx="5678424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5EFC6-2179-40B6-8E67-EDBB00F9B139}" type="datetime1">
              <a:rPr lang="en-US" smtClean="0"/>
              <a:t>3/11/2022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359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24100" y="365125"/>
            <a:ext cx="9029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100" y="1825625"/>
            <a:ext cx="9791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62100" y="6356350"/>
            <a:ext cx="2552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A3686AD-779D-4D87-9588-29E071F7E895}" type="datetime1">
              <a:rPr lang="en-US" smtClean="0"/>
              <a:t>3/11/2022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B7BAC7-FE87-40F6-AA24-4F4685D1B0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36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81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orient="horz" pos="2160" userDrawn="1">
          <p15:clr>
            <a:srgbClr val="F26B43"/>
          </p15:clr>
        </p15:guide>
        <p15:guide id="1" pos="3840" userDrawn="1">
          <p15:clr>
            <a:srgbClr val="F26B43"/>
          </p15:clr>
        </p15:guide>
        <p15:guide id="2" pos="1464" userDrawn="1">
          <p15:clr>
            <a:srgbClr val="F26B43"/>
          </p15:clr>
        </p15:guide>
        <p15:guide id="3" pos="7152" userDrawn="1">
          <p15:clr>
            <a:srgbClr val="F26B43"/>
          </p15:clr>
        </p15:guide>
        <p15:guide id="4" pos="984" userDrawn="1">
          <p15:clr>
            <a:srgbClr val="F26B43"/>
          </p15:clr>
        </p15:guide>
        <p15:guide id="5" orient="horz" pos="388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breastsurgeons.org/docs/statements/Consensus-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F4FC672-C471-4DE1-8A49-42307BFF67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535" y="360665"/>
            <a:ext cx="3513600" cy="5923908"/>
          </a:xfrm>
          <a:prstGeom prst="rect">
            <a:avLst/>
          </a:prstGeom>
          <a:effectLst>
            <a:reflection endPos="0" dist="50800" dir="5400000" sy="-100000" algn="bl" rotWithShape="0"/>
            <a:softEdge rad="0"/>
          </a:effectLst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10599" y="827426"/>
            <a:ext cx="8021053" cy="3596027"/>
          </a:xfrm>
        </p:spPr>
        <p:txBody>
          <a:bodyPr anchor="ctr">
            <a:noAutofit/>
          </a:bodyPr>
          <a:lstStyle/>
          <a:p>
            <a:r>
              <a:rPr lang="en-MY" sz="4000" b="1" dirty="0">
                <a:solidFill>
                  <a:schemeClr val="accent1">
                    <a:lumMod val="50000"/>
                  </a:schemeClr>
                </a:solidFill>
              </a:rPr>
              <a:t>TRAINING OF CORE TRAINERS </a:t>
            </a:r>
            <a:br>
              <a:rPr lang="en-MY" sz="40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MY" sz="4000" b="1" dirty="0">
                <a:solidFill>
                  <a:schemeClr val="accent1">
                    <a:lumMod val="50000"/>
                  </a:schemeClr>
                </a:solidFill>
              </a:rPr>
              <a:t>CLINICAL PRACTICE GUIDELINES </a:t>
            </a:r>
            <a:br>
              <a:rPr lang="en-MY" sz="40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MY" sz="4000" b="1" dirty="0">
                <a:solidFill>
                  <a:schemeClr val="accent1">
                    <a:lumMod val="50000"/>
                  </a:schemeClr>
                </a:solidFill>
              </a:rPr>
              <a:t>MANAGEMENT OF </a:t>
            </a:r>
            <a:br>
              <a:rPr lang="en-MY" sz="40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4000" b="1" dirty="0">
                <a:solidFill>
                  <a:schemeClr val="accent1">
                    <a:lumMod val="50000"/>
                  </a:schemeClr>
                </a:solidFill>
              </a:rPr>
              <a:t>BREAST CANCER </a:t>
            </a:r>
            <a:br>
              <a:rPr lang="en-US" sz="40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4000" b="1" dirty="0">
                <a:solidFill>
                  <a:schemeClr val="accent1">
                    <a:lumMod val="50000"/>
                  </a:schemeClr>
                </a:solidFill>
              </a:rPr>
              <a:t>(THIRD EDITION)</a:t>
            </a:r>
            <a:endParaRPr lang="en-MY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23012" y="4638669"/>
            <a:ext cx="8021053" cy="1655762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CC0066"/>
                </a:solidFill>
                <a:latin typeface="+mj-lt"/>
              </a:rPr>
              <a:t>ASSESSMENT &amp; DIAGNOSIS - 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CC7622-5109-4FEF-95A2-C0A046F9A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078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8364F06-F62D-472B-A189-D91E6C2221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8527" y="372095"/>
            <a:ext cx="5812971" cy="6237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307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101426" y="1514157"/>
            <a:ext cx="10013616" cy="5043664"/>
          </a:xfrm>
        </p:spPr>
        <p:txBody>
          <a:bodyPr>
            <a:normAutofit fontScale="92500" lnSpcReduction="10000"/>
          </a:bodyPr>
          <a:lstStyle/>
          <a:p>
            <a:r>
              <a:rPr lang="en-MY" sz="3000" dirty="0"/>
              <a:t>Minimally invasive biopsy technique (MIBT) is the standard of care for diagnosing most breast lesions. </a:t>
            </a:r>
          </a:p>
          <a:p>
            <a:r>
              <a:rPr lang="en-MY" sz="3000" dirty="0"/>
              <a:t>Image-guided MIBT is recommended for both palpable &amp; non-palpable lesions to increase accuracy of sampling either ultrasound- or stereotactic-guided.</a:t>
            </a:r>
            <a:r>
              <a:rPr lang="en-MY" sz="3000" baseline="30000" dirty="0"/>
              <a:t>23</a:t>
            </a:r>
          </a:p>
          <a:p>
            <a:r>
              <a:rPr lang="en-US" sz="3000" dirty="0"/>
              <a:t>Core needle biopsy or vacuum-assisted technique is preferable to fine needle aspiration cytology (FNAC) for better </a:t>
            </a:r>
            <a:r>
              <a:rPr lang="en-US" sz="3000" dirty="0" err="1"/>
              <a:t>characterisation</a:t>
            </a:r>
            <a:r>
              <a:rPr lang="en-US" sz="3000" dirty="0"/>
              <a:t> of </a:t>
            </a:r>
            <a:r>
              <a:rPr lang="en-US" sz="3000" dirty="0" err="1"/>
              <a:t>tumour</a:t>
            </a:r>
            <a:r>
              <a:rPr lang="en-US" sz="3000" dirty="0"/>
              <a:t> type, marker analysis &amp; immunohistochemistry.</a:t>
            </a:r>
            <a:r>
              <a:rPr lang="en-US" sz="3000" baseline="30000" dirty="0"/>
              <a:t>23</a:t>
            </a:r>
          </a:p>
          <a:p>
            <a:r>
              <a:rPr lang="en-US" sz="3000" dirty="0"/>
              <a:t>The pathology &amp; imaging concordance by MIBT shows a success rate of 90% or greater.</a:t>
            </a:r>
            <a:r>
              <a:rPr lang="en-US" sz="3000" baseline="30000" dirty="0"/>
              <a:t>23</a:t>
            </a:r>
            <a:endParaRPr lang="en-MY" sz="3000" dirty="0"/>
          </a:p>
          <a:p>
            <a:pPr marL="0" indent="0">
              <a:buNone/>
            </a:pPr>
            <a:endParaRPr lang="en-MY" sz="1300" dirty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500" dirty="0"/>
              <a:t>23. The American Society of Breast Surgeons. Consensus Guideline on Image-Guided Percutaneous Biopsy of Palpable and  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500" dirty="0"/>
              <a:t>       Nonpalpable Breast Lesions (Available at: https://www.breastsurgeons.org/docs/statements/Consensus-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500" dirty="0"/>
              <a:t>       Guideline-on-Image-Guided-Percutaneous-Biopsy-of-Palpable-and-Nonpalpable-Breast-Lesions.pdf)</a:t>
            </a:r>
            <a:endParaRPr lang="en-US" sz="1500" dirty="0">
              <a:ea typeface="Cambria" panose="02040503050406030204" pitchFamily="18" charset="0"/>
            </a:endParaRPr>
          </a:p>
          <a:p>
            <a:pPr marL="0" lvl="0" indent="0">
              <a:buNone/>
            </a:pPr>
            <a:endParaRPr lang="en-US" sz="1200" dirty="0">
              <a:latin typeface="+mj-lt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CB324EC-2B34-4266-865A-6E84EDD1A06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78FA09-9B53-4EDC-8ED0-8CB2803A6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11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59A7503-51F9-454E-94A4-74A675ED04C9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92104A0D-FDB0-48C7-A9FC-E41B6210676A}"/>
              </a:ext>
            </a:extLst>
          </p:cNvPr>
          <p:cNvSpPr txBox="1">
            <a:spLocks/>
          </p:cNvSpPr>
          <p:nvPr/>
        </p:nvSpPr>
        <p:spPr>
          <a:xfrm>
            <a:off x="1524000" y="254381"/>
            <a:ext cx="9144000" cy="1349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b="1" dirty="0">
                <a:solidFill>
                  <a:srgbClr val="CC0066"/>
                </a:solidFill>
              </a:rPr>
              <a:t>Accuracy of image-guided biopsy</a:t>
            </a:r>
            <a:endParaRPr lang="en-MY" sz="2000" b="1" dirty="0">
              <a:solidFill>
                <a:srgbClr val="CC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952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101426" y="1652697"/>
            <a:ext cx="10013616" cy="5043664"/>
          </a:xfrm>
        </p:spPr>
        <p:txBody>
          <a:bodyPr>
            <a:normAutofit/>
          </a:bodyPr>
          <a:lstStyle/>
          <a:p>
            <a:r>
              <a:rPr lang="en-US" sz="3200" dirty="0"/>
              <a:t>Repeat image-guided percutaneous core or vacuum-assisted needle biopsy sampling is an alternative when initial core biopsy results are non-diagnostic or discordant.</a:t>
            </a:r>
            <a:r>
              <a:rPr lang="en-US" sz="3200" baseline="30000" dirty="0"/>
              <a:t>24</a:t>
            </a:r>
            <a:r>
              <a:rPr lang="en-US" sz="3200" dirty="0"/>
              <a:t> </a:t>
            </a:r>
          </a:p>
          <a:p>
            <a:r>
              <a:rPr lang="en-US" sz="3200" dirty="0"/>
              <a:t>Another alternative is surgical excision.</a:t>
            </a:r>
            <a:r>
              <a:rPr lang="en-US" sz="3200" baseline="30000" dirty="0"/>
              <a:t>24</a:t>
            </a:r>
          </a:p>
          <a:p>
            <a:pPr marL="0" indent="0">
              <a:buNone/>
            </a:pPr>
            <a:endParaRPr lang="en-MY" sz="2000" dirty="0"/>
          </a:p>
          <a:p>
            <a:pPr marL="0" indent="0">
              <a:buNone/>
            </a:pPr>
            <a:endParaRPr lang="en-MY" sz="2000" dirty="0"/>
          </a:p>
          <a:p>
            <a:pPr marL="0" indent="0">
              <a:buNone/>
            </a:pPr>
            <a:endParaRPr lang="en-MY" sz="20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/>
              <a:t>24. The American Society of Breast Surgeons. Consensus Guideline on Concordance Assessment of Image-Guided Breast Biopsies and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/>
              <a:t>       Management of Borderline or High-Risk Lesions. (Available at: </a:t>
            </a:r>
            <a:r>
              <a:rPr lang="en-US" sz="1400" dirty="0">
                <a:hlinkClick r:id="rId2"/>
              </a:rPr>
              <a:t>https://www.breastsurgeons.org/docs/statements/Consensus-</a:t>
            </a:r>
            <a:endParaRPr lang="en-US" sz="14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/>
              <a:t>       Guideline-on-Concordance-Assessment-of-Image-Guided-Breast-Biopsies.pdf)</a:t>
            </a:r>
            <a:endParaRPr lang="en-US" sz="1400" dirty="0">
              <a:ea typeface="Cambria" panose="02040503050406030204" pitchFamily="18" charset="0"/>
            </a:endParaRPr>
          </a:p>
          <a:p>
            <a:pPr marL="0" lvl="0" indent="0">
              <a:buNone/>
            </a:pPr>
            <a:endParaRPr lang="en-US" sz="1200" dirty="0">
              <a:latin typeface="+mj-lt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CB324EC-2B34-4266-865A-6E84EDD1A06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78FA09-9B53-4EDC-8ED0-8CB2803A6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12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59A7503-51F9-454E-94A4-74A675ED04C9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92104A0D-FDB0-48C7-A9FC-E41B6210676A}"/>
              </a:ext>
            </a:extLst>
          </p:cNvPr>
          <p:cNvSpPr txBox="1">
            <a:spLocks/>
          </p:cNvSpPr>
          <p:nvPr/>
        </p:nvSpPr>
        <p:spPr>
          <a:xfrm>
            <a:off x="1524000" y="254381"/>
            <a:ext cx="9144000" cy="1349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b="1" dirty="0">
                <a:solidFill>
                  <a:srgbClr val="CC0066"/>
                </a:solidFill>
              </a:rPr>
              <a:t>Management of discordant lesion</a:t>
            </a:r>
            <a:endParaRPr lang="en-MY" sz="2000" b="1" dirty="0">
              <a:solidFill>
                <a:srgbClr val="CC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118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23FDA62-9261-43F5-B724-B493B56821D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7E49000-BF08-47B5-B3C9-82444A2C90AC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D80FB85-4BA5-4555-8E20-6E1439434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13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627E24B-98D4-433E-A205-17F43273A3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8546" y="2080098"/>
            <a:ext cx="8834907" cy="2697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927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101425" y="1366984"/>
            <a:ext cx="10831957" cy="5283196"/>
          </a:xfrm>
        </p:spPr>
        <p:txBody>
          <a:bodyPr>
            <a:normAutofit fontScale="77500" lnSpcReduction="20000"/>
          </a:bodyPr>
          <a:lstStyle/>
          <a:p>
            <a:r>
              <a:rPr lang="en-US" sz="3100" dirty="0"/>
              <a:t>MRI may be considered in the following clinical situations in breast cancer:</a:t>
            </a:r>
            <a:r>
              <a:rPr lang="en-US" sz="3100" baseline="30000" dirty="0"/>
              <a:t>4, 18, 25, 26</a:t>
            </a:r>
          </a:p>
          <a:p>
            <a:pPr marL="534988" indent="-266700">
              <a:buFont typeface="Wingdings" panose="05000000000000000000" pitchFamily="2" charset="2"/>
              <a:buChar char="§"/>
            </a:pPr>
            <a:r>
              <a:rPr lang="en-US" sz="2600" dirty="0"/>
              <a:t>Invasive lobular cancer </a:t>
            </a:r>
          </a:p>
          <a:p>
            <a:pPr marL="534988" indent="-266700">
              <a:buFont typeface="Wingdings" panose="05000000000000000000" pitchFamily="2" charset="2"/>
              <a:buChar char="§"/>
            </a:pPr>
            <a:r>
              <a:rPr lang="en-US" sz="2600" dirty="0"/>
              <a:t>lobular carcinoma-in-situ (LCIS)</a:t>
            </a:r>
          </a:p>
          <a:p>
            <a:pPr marL="534988" indent="-266700">
              <a:buFont typeface="Wingdings" panose="05000000000000000000" pitchFamily="2" charset="2"/>
              <a:buChar char="§"/>
            </a:pPr>
            <a:r>
              <a:rPr lang="en-US" sz="2600" dirty="0"/>
              <a:t>suspicion of multicentricity </a:t>
            </a:r>
          </a:p>
          <a:p>
            <a:pPr marL="534988" indent="-266700">
              <a:buFont typeface="Wingdings" panose="05000000000000000000" pitchFamily="2" charset="2"/>
              <a:buChar char="§"/>
            </a:pPr>
            <a:r>
              <a:rPr lang="en-US" sz="2600" dirty="0"/>
              <a:t>genetic high risk </a:t>
            </a:r>
          </a:p>
          <a:p>
            <a:pPr marL="534988" indent="-266700">
              <a:buFont typeface="Wingdings" panose="05000000000000000000" pitchFamily="2" charset="2"/>
              <a:buChar char="§"/>
            </a:pPr>
            <a:r>
              <a:rPr lang="en-US" sz="2600" dirty="0"/>
              <a:t>occult disease (T0 N+/M+ disease) - refer to </a:t>
            </a:r>
            <a:r>
              <a:rPr lang="en-US" sz="2600" b="1" dirty="0"/>
              <a:t>Appendix 5 </a:t>
            </a:r>
            <a:r>
              <a:rPr lang="en-US" sz="2600" dirty="0"/>
              <a:t>on </a:t>
            </a:r>
            <a:r>
              <a:rPr lang="en-US" sz="2600" b="1" dirty="0"/>
              <a:t>TNM Classification </a:t>
            </a:r>
          </a:p>
          <a:p>
            <a:pPr marL="534988" indent="-266700">
              <a:buFont typeface="Wingdings" panose="05000000000000000000" pitchFamily="2" charset="2"/>
              <a:buChar char="§"/>
            </a:pPr>
            <a:r>
              <a:rPr lang="en-US" sz="2600" dirty="0"/>
              <a:t>Paget’s disease without routine radiological evidence of underlying </a:t>
            </a:r>
            <a:r>
              <a:rPr lang="en-US" sz="2600" dirty="0" err="1"/>
              <a:t>tumour</a:t>
            </a:r>
            <a:r>
              <a:rPr lang="en-US" sz="2600" dirty="0"/>
              <a:t> </a:t>
            </a:r>
          </a:p>
          <a:p>
            <a:pPr marL="534988" indent="-266700">
              <a:buFont typeface="Wingdings" panose="05000000000000000000" pitchFamily="2" charset="2"/>
              <a:buChar char="§"/>
            </a:pPr>
            <a:r>
              <a:rPr lang="en-US" sz="2600" dirty="0"/>
              <a:t>breast implants/foreign bodies </a:t>
            </a:r>
          </a:p>
          <a:p>
            <a:pPr marL="534988" indent="-266700">
              <a:buFont typeface="Wingdings" panose="05000000000000000000" pitchFamily="2" charset="2"/>
              <a:buChar char="§"/>
            </a:pPr>
            <a:r>
              <a:rPr lang="en-US" sz="2600" dirty="0"/>
              <a:t>diagnosis of recurrence in previous breast reconstruction </a:t>
            </a:r>
          </a:p>
          <a:p>
            <a:pPr marL="534988" indent="-266700">
              <a:buFont typeface="Wingdings" panose="05000000000000000000" pitchFamily="2" charset="2"/>
              <a:buChar char="§"/>
            </a:pPr>
            <a:r>
              <a:rPr lang="en-US" sz="2600" dirty="0"/>
              <a:t>follow-up after neo-adjuvant therapy </a:t>
            </a:r>
          </a:p>
          <a:p>
            <a:pPr marL="534988" indent="-266700">
              <a:buFont typeface="Wingdings" panose="05000000000000000000" pitchFamily="2" charset="2"/>
              <a:buChar char="§"/>
            </a:pPr>
            <a:r>
              <a:rPr lang="en-US" sz="2600" dirty="0"/>
              <a:t>dense breasts </a:t>
            </a:r>
          </a:p>
          <a:p>
            <a:pPr marL="534988" indent="-266700">
              <a:buFont typeface="Wingdings" panose="05000000000000000000" pitchFamily="2" charset="2"/>
              <a:buChar char="§"/>
            </a:pPr>
            <a:r>
              <a:rPr lang="en-US" sz="2600" dirty="0"/>
              <a:t>pre-operative planning in breast-conserving surgery (BCS)</a:t>
            </a:r>
          </a:p>
          <a:p>
            <a:pPr marL="0" indent="0">
              <a:buNone/>
            </a:pPr>
            <a:endParaRPr lang="en-MY" sz="1500" dirty="0"/>
          </a:p>
          <a:p>
            <a:pPr marL="0" indent="0">
              <a:buNone/>
            </a:pPr>
            <a:endParaRPr lang="en-MY" sz="1500" dirty="0"/>
          </a:p>
          <a:p>
            <a:pPr marL="0" indent="0">
              <a:buNone/>
            </a:pPr>
            <a:r>
              <a:rPr lang="en-US" sz="1800" dirty="0"/>
              <a:t>18. </a:t>
            </a:r>
            <a:r>
              <a:rPr lang="en-US" sz="1800" dirty="0" err="1"/>
              <a:t>Monticciolo</a:t>
            </a:r>
            <a:r>
              <a:rPr lang="en-US" sz="1800" dirty="0"/>
              <a:t> DL, al. Breast Cancer Screening in Women at Higher-Than-Average Risk: Recommendations From the ACR. J Am Coll </a:t>
            </a:r>
            <a:r>
              <a:rPr lang="en-US" sz="1800" dirty="0" err="1"/>
              <a:t>Radiol</a:t>
            </a:r>
            <a:r>
              <a:rPr lang="en-US" sz="1800" dirty="0"/>
              <a:t>.</a:t>
            </a:r>
          </a:p>
          <a:p>
            <a:pPr marL="0" indent="0">
              <a:buNone/>
            </a:pPr>
            <a:r>
              <a:rPr lang="en-US" sz="1800" dirty="0"/>
              <a:t>      2018;15(3 Pt A):408-14</a:t>
            </a:r>
          </a:p>
          <a:p>
            <a:pPr marL="0" indent="0">
              <a:buNone/>
            </a:pPr>
            <a:r>
              <a:rPr lang="en-US" sz="1800" dirty="0"/>
              <a:t>25. National Institute for Health and Clinical Excellence. Early and locally advanced breast cancer: diagnosis and management. London: NICE; 2018.</a:t>
            </a:r>
          </a:p>
          <a:p>
            <a:pPr marL="0" indent="0">
              <a:buNone/>
            </a:pPr>
            <a:r>
              <a:rPr lang="en-US" sz="1800" dirty="0"/>
              <a:t>26. National Comprehensive Cancer Network. Breast Cancer Version 1.2019: NCCN; 2019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CB324EC-2B34-4266-865A-6E84EDD1A06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78FA09-9B53-4EDC-8ED0-8CB2803A6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14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59A7503-51F9-454E-94A4-74A675ED04C9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92104A0D-FDB0-48C7-A9FC-E41B6210676A}"/>
              </a:ext>
            </a:extLst>
          </p:cNvPr>
          <p:cNvSpPr txBox="1">
            <a:spLocks/>
          </p:cNvSpPr>
          <p:nvPr/>
        </p:nvSpPr>
        <p:spPr>
          <a:xfrm>
            <a:off x="1524000" y="-4230"/>
            <a:ext cx="9144000" cy="1349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>
                <a:solidFill>
                  <a:srgbClr val="CC0066"/>
                </a:solidFill>
              </a:rPr>
              <a:t>Role of breast MRI</a:t>
            </a:r>
            <a:endParaRPr lang="en-MY" sz="2000" b="1" dirty="0">
              <a:solidFill>
                <a:srgbClr val="CC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503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101426" y="1449502"/>
            <a:ext cx="10013616" cy="4618790"/>
          </a:xfrm>
        </p:spPr>
        <p:txBody>
          <a:bodyPr>
            <a:normAutofit/>
          </a:bodyPr>
          <a:lstStyle/>
          <a:p>
            <a:r>
              <a:rPr lang="en-US" sz="3200" dirty="0"/>
              <a:t>Imaging [ultrasound (US) and/or mammography] is an important component of </a:t>
            </a:r>
            <a:r>
              <a:rPr lang="en-US" sz="3200" dirty="0" err="1"/>
              <a:t>riple</a:t>
            </a:r>
            <a:r>
              <a:rPr lang="en-US" sz="3200" dirty="0"/>
              <a:t> assessment which consists of clinical assessment, imaging &amp; pathology (histology and/or cytology) for the diagnosis, treatment &amp; monitoring of breast cancer.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CB324EC-2B34-4266-865A-6E84EDD1A06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78FA09-9B53-4EDC-8ED0-8CB2803A6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15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59A7503-51F9-454E-94A4-74A675ED04C9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92104A0D-FDB0-48C7-A9FC-E41B6210676A}"/>
              </a:ext>
            </a:extLst>
          </p:cNvPr>
          <p:cNvSpPr txBox="1">
            <a:spLocks/>
          </p:cNvSpPr>
          <p:nvPr/>
        </p:nvSpPr>
        <p:spPr>
          <a:xfrm>
            <a:off x="1524000" y="254381"/>
            <a:ext cx="9144000" cy="1349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b="1" dirty="0">
                <a:solidFill>
                  <a:srgbClr val="CC0066"/>
                </a:solidFill>
              </a:rPr>
              <a:t>Take home messages</a:t>
            </a:r>
            <a:endParaRPr lang="en-MY" sz="2000" b="1" dirty="0">
              <a:solidFill>
                <a:srgbClr val="CC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447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A77B607-971B-4E36-B13F-7D244F52C34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087332" y="5852503"/>
            <a:ext cx="962024" cy="96483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91776BA-7828-4ABE-82CB-E841C18C59D4}"/>
              </a:ext>
            </a:extLst>
          </p:cNvPr>
          <p:cNvSpPr/>
          <p:nvPr/>
        </p:nvSpPr>
        <p:spPr>
          <a:xfrm>
            <a:off x="4804296" y="616924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18FC181-9846-4504-9903-175584011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MY" b="1" dirty="0">
                <a:solidFill>
                  <a:srgbClr val="CC0066"/>
                </a:solidFill>
              </a:rPr>
              <a:t>Thank you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BCE51C9-C058-4C31-A2C0-F9CAA39B8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409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CA9DA25-34C2-49CC-A9E6-3DCDDB8BF5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9132B0B2-B7AA-47E1-BE2D-715939259B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4381"/>
            <a:ext cx="9144000" cy="1349114"/>
          </a:xfrm>
        </p:spPr>
        <p:txBody>
          <a:bodyPr>
            <a:normAutofit/>
          </a:bodyPr>
          <a:lstStyle/>
          <a:p>
            <a:r>
              <a:rPr lang="en-US" sz="4400" b="1" dirty="0">
                <a:solidFill>
                  <a:srgbClr val="CC0066"/>
                </a:solidFill>
              </a:rPr>
              <a:t>Learning objectives</a:t>
            </a:r>
            <a:endParaRPr lang="en-MY" sz="4400" b="1" dirty="0">
              <a:solidFill>
                <a:srgbClr val="CC0066"/>
              </a:soli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B6455D8C-33A0-4C31-8552-3F40E10E14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06765" y="1922620"/>
            <a:ext cx="10108276" cy="4542836"/>
          </a:xfrm>
        </p:spPr>
        <p:txBody>
          <a:bodyPr>
            <a:noAutofit/>
          </a:bodyPr>
          <a:lstStyle/>
          <a:p>
            <a:pPr marL="611188" indent="-342900" algn="l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Arial" panose="020B0604020202020204" pitchFamily="34" charset="0"/>
              <a:buChar char="•"/>
              <a:tabLst>
                <a:tab pos="534988" algn="l"/>
              </a:tabLst>
            </a:pPr>
            <a:r>
              <a:rPr lang="en-US" sz="3200" dirty="0">
                <a:solidFill>
                  <a:schemeClr val="tx1"/>
                </a:solidFill>
              </a:rPr>
              <a:t>To learn in the management of breast cancer on imaging modalities that can be offered </a:t>
            </a:r>
          </a:p>
          <a:p>
            <a:pPr marL="268288" algn="l">
              <a:buClr>
                <a:schemeClr val="tx1"/>
              </a:buClr>
              <a:tabLst>
                <a:tab pos="534988" algn="l"/>
              </a:tabLst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en-MY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ECABCB0-184B-4423-AADF-8E4A75C6D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C79D248-4460-4336-96A8-68EA3E46791A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1398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4B43ECB-DBDA-4927-80C8-4A7906743E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8A1098B-2FB2-40FE-B4F1-1038347475E1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3DBDA4-815F-4875-A3AB-93D266B9904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BREAST IMAGING</a:t>
            </a:r>
            <a:endParaRPr lang="en-MY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063BF1-A8E4-44D6-83C2-84B7772F34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722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CA9DA25-34C2-49CC-A9E6-3DCDDB8BF5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9132B0B2-B7AA-47E1-BE2D-715939259B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4381"/>
            <a:ext cx="9144000" cy="1349114"/>
          </a:xfrm>
        </p:spPr>
        <p:txBody>
          <a:bodyPr>
            <a:normAutofit/>
          </a:bodyPr>
          <a:lstStyle/>
          <a:p>
            <a:r>
              <a:rPr lang="en-MY" sz="4400" b="1" dirty="0">
                <a:solidFill>
                  <a:srgbClr val="CC0066"/>
                </a:solidFill>
              </a:rPr>
              <a:t>Breast imaging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B6455D8C-33A0-4C31-8552-3F40E10E14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3709" y="1922620"/>
            <a:ext cx="10071331" cy="4542836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en-US" sz="3200" dirty="0"/>
              <a:t>2 types of breast imaging in breast cancer:</a:t>
            </a:r>
          </a:p>
          <a:p>
            <a:pPr marL="0" indent="0" algn="l">
              <a:buNone/>
            </a:pPr>
            <a:r>
              <a:rPr lang="en-US" sz="2800" dirty="0"/>
              <a:t>1. Screening - Opportunistic screening</a:t>
            </a:r>
          </a:p>
          <a:p>
            <a:pPr marL="0" indent="0" algn="l">
              <a:buNone/>
            </a:pPr>
            <a:r>
              <a:rPr lang="en-US" sz="2800" dirty="0"/>
              <a:t>2. Diagnostic</a:t>
            </a:r>
          </a:p>
          <a:p>
            <a:pPr algn="l"/>
            <a:endParaRPr lang="en-US" sz="1200" dirty="0"/>
          </a:p>
          <a:p>
            <a:pPr marL="0" indent="0" algn="l">
              <a:buNone/>
            </a:pPr>
            <a:r>
              <a:rPr lang="en-US" sz="3200" dirty="0"/>
              <a:t>Modality in breast imaging:</a:t>
            </a:r>
          </a:p>
          <a:p>
            <a:pPr marL="442913" indent="-442913" algn="l">
              <a:buFont typeface="+mj-lt"/>
              <a:buAutoNum type="arabicPeriod"/>
            </a:pPr>
            <a:r>
              <a:rPr lang="en-US" sz="2800" dirty="0"/>
              <a:t>Mammography</a:t>
            </a:r>
          </a:p>
          <a:p>
            <a:pPr marL="442913" indent="-442913" algn="l">
              <a:buFont typeface="+mj-lt"/>
              <a:buAutoNum type="arabicPeriod"/>
            </a:pPr>
            <a:r>
              <a:rPr lang="en-US" sz="2800" dirty="0"/>
              <a:t>Ultrasound</a:t>
            </a:r>
          </a:p>
          <a:p>
            <a:pPr marL="442913" indent="-442913" algn="l">
              <a:buFont typeface="+mj-lt"/>
              <a:buAutoNum type="arabicPeriod"/>
            </a:pPr>
            <a:r>
              <a:rPr lang="en-US" sz="2800" dirty="0"/>
              <a:t>Magnetic resonance imaging (MRI)</a:t>
            </a:r>
            <a:endParaRPr lang="en-MY" sz="2800" b="1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ECABCB0-184B-4423-AADF-8E4A75C6D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4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C79D248-4460-4336-96A8-68EA3E46791A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7836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101426" y="1449501"/>
            <a:ext cx="10013616" cy="4767399"/>
          </a:xfrm>
        </p:spPr>
        <p:txBody>
          <a:bodyPr>
            <a:normAutofit fontScale="92500" lnSpcReduction="20000"/>
          </a:bodyPr>
          <a:lstStyle/>
          <a:p>
            <a:pPr marL="360363" indent="-360363">
              <a:buFont typeface="+mj-lt"/>
              <a:buAutoNum type="arabicPeriod"/>
            </a:pPr>
            <a:r>
              <a:rPr lang="en-US" sz="3500" dirty="0"/>
              <a:t>Mammography is the  main modality used for screening (women above 40 years old) &amp; diagnostic (symptomatic women &gt;35 years old).</a:t>
            </a:r>
          </a:p>
          <a:p>
            <a:pPr marL="514350" indent="-514350">
              <a:buAutoNum type="arabicPeriod"/>
            </a:pPr>
            <a:endParaRPr lang="en-US" sz="2200" dirty="0"/>
          </a:p>
          <a:p>
            <a:pPr marL="360363" indent="-360363">
              <a:buFont typeface="+mj-lt"/>
              <a:buAutoNum type="arabicPeriod"/>
            </a:pPr>
            <a:r>
              <a:rPr lang="en-US" sz="3500" dirty="0"/>
              <a:t>Ultrasound (US) is used as a complementary examination. </a:t>
            </a:r>
          </a:p>
          <a:p>
            <a:pPr marL="534988" indent="-176213"/>
            <a:r>
              <a:rPr lang="en-MY" sz="3000" dirty="0"/>
              <a:t>In women younger than 35 years old, US should be used as the initial imaging modality in triple assessment.</a:t>
            </a:r>
            <a:r>
              <a:rPr lang="en-MY" sz="3000" baseline="30000" dirty="0"/>
              <a:t>4</a:t>
            </a:r>
          </a:p>
          <a:p>
            <a:pPr marL="534988" indent="-176213"/>
            <a:r>
              <a:rPr lang="en-MY" sz="3000" dirty="0"/>
              <a:t>Combined mammography &amp; US assessment (in BI-RADS® C &amp; D) improves breast cancer detection in symptomatic women above 35 years old.</a:t>
            </a:r>
            <a:r>
              <a:rPr lang="en-MY" sz="3000" baseline="30000" dirty="0"/>
              <a:t>4</a:t>
            </a:r>
          </a:p>
          <a:p>
            <a:pPr marL="534988" indent="-176213">
              <a:buFont typeface="Calibri" panose="020F0502020204030204" pitchFamily="34" charset="0"/>
              <a:buChar char="-"/>
            </a:pPr>
            <a:endParaRPr lang="en-MY" sz="2200" dirty="0"/>
          </a:p>
          <a:p>
            <a:pPr marL="0" indent="0">
              <a:buNone/>
            </a:pPr>
            <a:r>
              <a:rPr lang="en-US" sz="1500" dirty="0"/>
              <a:t>4.  Ministry of Health Malaysia. Management of Breast Cancer (Second Edition). Putrajaya: </a:t>
            </a:r>
            <a:r>
              <a:rPr lang="en-US" sz="1500" dirty="0" err="1"/>
              <a:t>MoH</a:t>
            </a:r>
            <a:r>
              <a:rPr lang="en-US" sz="1500" dirty="0"/>
              <a:t>; 2010</a:t>
            </a:r>
            <a:endParaRPr lang="en-US" sz="1500" dirty="0">
              <a:ea typeface="Cambria" panose="02040503050406030204" pitchFamily="18" charset="0"/>
            </a:endParaRPr>
          </a:p>
          <a:p>
            <a:pPr marL="0" lvl="0" indent="0">
              <a:buNone/>
            </a:pPr>
            <a:endParaRPr lang="en-US" sz="1500" dirty="0"/>
          </a:p>
          <a:p>
            <a:pPr lvl="0">
              <a:buFont typeface="Wingdings" panose="05000000000000000000" pitchFamily="2" charset="2"/>
              <a:buChar char="§"/>
            </a:pP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CB324EC-2B34-4266-865A-6E84EDD1A06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78FA09-9B53-4EDC-8ED0-8CB2803A6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5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59A7503-51F9-454E-94A4-74A675ED04C9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92104A0D-FDB0-48C7-A9FC-E41B6210676A}"/>
              </a:ext>
            </a:extLst>
          </p:cNvPr>
          <p:cNvSpPr txBox="1">
            <a:spLocks/>
          </p:cNvSpPr>
          <p:nvPr/>
        </p:nvSpPr>
        <p:spPr>
          <a:xfrm>
            <a:off x="1524000" y="254381"/>
            <a:ext cx="9144000" cy="1349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b="1" dirty="0">
                <a:solidFill>
                  <a:srgbClr val="CC0066"/>
                </a:solidFill>
              </a:rPr>
              <a:t>Breast imaging</a:t>
            </a:r>
            <a:r>
              <a:rPr lang="en-MY" sz="2000" b="1" dirty="0">
                <a:solidFill>
                  <a:srgbClr val="CC0066"/>
                </a:solidFill>
              </a:rPr>
              <a:t>-2</a:t>
            </a:r>
          </a:p>
        </p:txBody>
      </p:sp>
    </p:spTree>
    <p:extLst>
      <p:ext uri="{BB962C8B-B14F-4D97-AF65-F5344CB8AC3E}">
        <p14:creationId xmlns:p14="http://schemas.microsoft.com/office/powerpoint/2010/main" val="3036954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101426" y="1449501"/>
            <a:ext cx="10013616" cy="504366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500" dirty="0"/>
              <a:t>Breast Tomosynthesis:</a:t>
            </a:r>
          </a:p>
          <a:p>
            <a:pPr>
              <a:buFont typeface="Calibri" panose="020F0502020204030204" pitchFamily="34" charset="0"/>
              <a:buChar char="-"/>
            </a:pPr>
            <a:r>
              <a:rPr lang="en-MY" sz="3000" dirty="0"/>
              <a:t>is a 3D mammography - a new screening &amp; diagnostic breast imaging tool to improve early detection of breast cancer.</a:t>
            </a:r>
          </a:p>
          <a:p>
            <a:pPr>
              <a:buFont typeface="Calibri" panose="020F0502020204030204" pitchFamily="34" charset="0"/>
              <a:buChar char="-"/>
            </a:pPr>
            <a:endParaRPr lang="en-MY" sz="1300" dirty="0"/>
          </a:p>
          <a:p>
            <a:r>
              <a:rPr lang="en-MY" sz="3000" dirty="0"/>
              <a:t>Screening &amp; diagnostic accuracy of is digital breast tomosynthesis (DBT): </a:t>
            </a:r>
          </a:p>
          <a:p>
            <a:pPr marL="534988" indent="-266700">
              <a:buFont typeface="Wingdings" panose="05000000000000000000" pitchFamily="2" charset="2"/>
              <a:buChar char="§"/>
            </a:pPr>
            <a:r>
              <a:rPr lang="en-MY" sz="2600" dirty="0"/>
              <a:t>A meta-analysis in Europe &amp; USA showed that DBT + full-field digital mammography (FFDM), compared with FFDM alone, yielded higher detection of breast cancer lesions in asymptomatic women:</a:t>
            </a:r>
            <a:r>
              <a:rPr lang="en-MY" sz="2600" baseline="30000" dirty="0"/>
              <a:t>17</a:t>
            </a:r>
            <a:r>
              <a:rPr lang="en-MY" sz="2600" dirty="0"/>
              <a:t> </a:t>
            </a:r>
          </a:p>
          <a:p>
            <a:pPr marL="803275" indent="-268288">
              <a:buFont typeface="Wingdings" panose="05000000000000000000" pitchFamily="2" charset="2"/>
              <a:buChar char="ü"/>
            </a:pPr>
            <a:r>
              <a:rPr lang="en-MY" sz="2200" dirty="0"/>
              <a:t>sensitivity - 90.77% vs 60.00% </a:t>
            </a:r>
          </a:p>
          <a:p>
            <a:pPr marL="803275" indent="-268288">
              <a:buFont typeface="Wingdings" panose="05000000000000000000" pitchFamily="2" charset="2"/>
              <a:buChar char="ü"/>
            </a:pPr>
            <a:r>
              <a:rPr lang="en-MY" sz="2200" dirty="0"/>
              <a:t>specificity - 96.49% vs 95.55% </a:t>
            </a:r>
          </a:p>
          <a:p>
            <a:pPr marL="803275" indent="-268288">
              <a:buFont typeface="Wingdings" panose="05000000000000000000" pitchFamily="2" charset="2"/>
              <a:buChar char="ü"/>
            </a:pPr>
            <a:r>
              <a:rPr lang="en-MY" sz="2200" dirty="0"/>
              <a:t>reduction in recall rate: difference= -27.6 per 1000 screens </a:t>
            </a:r>
          </a:p>
          <a:p>
            <a:pPr marL="803275" indent="-268288">
              <a:buFont typeface="Wingdings" panose="05000000000000000000" pitchFamily="2" charset="2"/>
              <a:buChar char="ü"/>
            </a:pPr>
            <a:r>
              <a:rPr lang="en-MY" sz="2200" dirty="0"/>
              <a:t>reduction of false positive rate: difference= -29.5 per 1000 screens</a:t>
            </a:r>
          </a:p>
          <a:p>
            <a:pPr marL="534987" indent="0">
              <a:buNone/>
            </a:pPr>
            <a:endParaRPr lang="en-MY" sz="1300" dirty="0"/>
          </a:p>
          <a:p>
            <a:pPr marL="534987" indent="0">
              <a:buNone/>
            </a:pPr>
            <a:endParaRPr lang="en-MY" sz="1300" dirty="0"/>
          </a:p>
          <a:p>
            <a:pPr marL="0" indent="0">
              <a:buNone/>
            </a:pPr>
            <a:r>
              <a:rPr lang="en-US" sz="1500" dirty="0"/>
              <a:t>17. Hodgson R, et al. Systematic review of 3D mammography for breast cancer screening Breast. 2016;27:52-61</a:t>
            </a:r>
            <a:endParaRPr lang="en-US" sz="1500" dirty="0">
              <a:ea typeface="Cambria" panose="02040503050406030204" pitchFamily="18" charset="0"/>
            </a:endParaRPr>
          </a:p>
          <a:p>
            <a:pPr marL="0" lvl="0" indent="0">
              <a:buNone/>
            </a:pPr>
            <a:endParaRPr lang="en-US" sz="1200" dirty="0">
              <a:latin typeface="+mj-lt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CB324EC-2B34-4266-865A-6E84EDD1A06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78FA09-9B53-4EDC-8ED0-8CB2803A6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6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59A7503-51F9-454E-94A4-74A675ED04C9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92104A0D-FDB0-48C7-A9FC-E41B6210676A}"/>
              </a:ext>
            </a:extLst>
          </p:cNvPr>
          <p:cNvSpPr txBox="1">
            <a:spLocks/>
          </p:cNvSpPr>
          <p:nvPr/>
        </p:nvSpPr>
        <p:spPr>
          <a:xfrm>
            <a:off x="1524000" y="254381"/>
            <a:ext cx="9144000" cy="1349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b="1" dirty="0">
                <a:solidFill>
                  <a:srgbClr val="CC0066"/>
                </a:solidFill>
              </a:rPr>
              <a:t>Breast imaging</a:t>
            </a:r>
            <a:r>
              <a:rPr lang="en-MY" sz="2000" b="1" dirty="0">
                <a:solidFill>
                  <a:srgbClr val="CC0066"/>
                </a:solidFill>
              </a:rPr>
              <a:t>-3</a:t>
            </a:r>
          </a:p>
        </p:txBody>
      </p:sp>
    </p:spTree>
    <p:extLst>
      <p:ext uri="{BB962C8B-B14F-4D97-AF65-F5344CB8AC3E}">
        <p14:creationId xmlns:p14="http://schemas.microsoft.com/office/powerpoint/2010/main" val="2979939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101426" y="1449501"/>
            <a:ext cx="10013616" cy="5043664"/>
          </a:xfrm>
        </p:spPr>
        <p:txBody>
          <a:bodyPr>
            <a:normAutofit/>
          </a:bodyPr>
          <a:lstStyle/>
          <a:p>
            <a:r>
              <a:rPr lang="en-MY" sz="3200" dirty="0"/>
              <a:t>A meta-analysis of 7 moderate quality studies showed DBT had a better diagnostic accuracy compared with FFDM for benign &amp; malignant lesions in breasts.</a:t>
            </a:r>
            <a:r>
              <a:rPr lang="en-MY" sz="3200" baseline="30000" dirty="0"/>
              <a:t>20</a:t>
            </a:r>
          </a:p>
          <a:p>
            <a:pPr marL="534988" indent="-266700">
              <a:buFont typeface="Wingdings" panose="05000000000000000000" pitchFamily="2" charset="2"/>
              <a:buChar char="§"/>
            </a:pPr>
            <a:r>
              <a:rPr lang="en-US" dirty="0"/>
              <a:t>Pooled DOR of DBT was 26.04 compared with pooled DOR of 16.24 in DM</a:t>
            </a:r>
            <a:endParaRPr lang="en-MY" dirty="0"/>
          </a:p>
          <a:p>
            <a:pPr marL="0" indent="0">
              <a:buNone/>
            </a:pPr>
            <a:endParaRPr lang="en-MY" sz="2000" dirty="0"/>
          </a:p>
          <a:p>
            <a:pPr marL="0" indent="0">
              <a:buNone/>
            </a:pPr>
            <a:endParaRPr lang="en-MY" sz="2000" dirty="0"/>
          </a:p>
          <a:p>
            <a:pPr marL="0" indent="0">
              <a:buNone/>
            </a:pPr>
            <a:endParaRPr lang="en-MY" sz="2000" dirty="0"/>
          </a:p>
          <a:p>
            <a:pPr marL="0" indent="0">
              <a:buNone/>
            </a:pPr>
            <a:endParaRPr lang="en-MY" sz="2000" dirty="0"/>
          </a:p>
          <a:p>
            <a:pPr marL="0" indent="0">
              <a:buNone/>
            </a:pPr>
            <a:endParaRPr lang="en-MY" sz="2000" dirty="0"/>
          </a:p>
          <a:p>
            <a:pPr marL="0" indent="0">
              <a:buNone/>
            </a:pPr>
            <a:endParaRPr lang="en-MY" sz="20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/>
              <a:t>20. Lei J, et al. Diagnostic accuracy of digital breast tomosynthesis versus digital mammography for benign and malignant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/>
              <a:t>       lesions in breasts: a meta-analysis. Eur </a:t>
            </a:r>
            <a:r>
              <a:rPr lang="en-US" sz="1400" dirty="0" err="1"/>
              <a:t>Radiol</a:t>
            </a:r>
            <a:r>
              <a:rPr lang="en-US" sz="1400" dirty="0"/>
              <a:t>. 2014;24(3):595-602</a:t>
            </a:r>
            <a:endParaRPr lang="en-US" sz="1400" dirty="0">
              <a:ea typeface="Cambria" panose="02040503050406030204" pitchFamily="18" charset="0"/>
            </a:endParaRPr>
          </a:p>
          <a:p>
            <a:pPr marL="0" lvl="0" indent="0">
              <a:buNone/>
            </a:pPr>
            <a:endParaRPr lang="en-US" sz="1200" dirty="0">
              <a:latin typeface="+mj-lt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CB324EC-2B34-4266-865A-6E84EDD1A06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78FA09-9B53-4EDC-8ED0-8CB2803A6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7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59A7503-51F9-454E-94A4-74A675ED04C9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92104A0D-FDB0-48C7-A9FC-E41B6210676A}"/>
              </a:ext>
            </a:extLst>
          </p:cNvPr>
          <p:cNvSpPr txBox="1">
            <a:spLocks/>
          </p:cNvSpPr>
          <p:nvPr/>
        </p:nvSpPr>
        <p:spPr>
          <a:xfrm>
            <a:off x="1524000" y="254381"/>
            <a:ext cx="9144000" cy="1349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MY" b="1" dirty="0">
                <a:solidFill>
                  <a:srgbClr val="CC0066"/>
                </a:solidFill>
              </a:rPr>
              <a:t>Breast imaging</a:t>
            </a:r>
            <a:r>
              <a:rPr lang="en-MY" sz="2000" b="1" dirty="0">
                <a:solidFill>
                  <a:srgbClr val="CC0066"/>
                </a:solidFill>
              </a:rPr>
              <a:t>-4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900B704-B75B-4ECD-8923-41BE6AA526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0969" y="3936792"/>
            <a:ext cx="9336957" cy="1425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10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CB324EC-2B34-4266-865A-6E84EDD1A06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39055" y="5852503"/>
            <a:ext cx="962024" cy="96483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78FA09-9B53-4EDC-8ED0-8CB2803A6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8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59A7503-51F9-454E-94A4-74A675ED04C9}"/>
              </a:ext>
            </a:extLst>
          </p:cNvPr>
          <p:cNvSpPr/>
          <p:nvPr/>
        </p:nvSpPr>
        <p:spPr>
          <a:xfrm>
            <a:off x="4831553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92104A0D-FDB0-48C7-A9FC-E41B6210676A}"/>
              </a:ext>
            </a:extLst>
          </p:cNvPr>
          <p:cNvSpPr txBox="1">
            <a:spLocks/>
          </p:cNvSpPr>
          <p:nvPr/>
        </p:nvSpPr>
        <p:spPr>
          <a:xfrm>
            <a:off x="1330035" y="254381"/>
            <a:ext cx="9566575" cy="1349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>
                <a:solidFill>
                  <a:srgbClr val="CC0066"/>
                </a:solidFill>
              </a:rPr>
              <a:t>Adequate Imaging Reporting System </a:t>
            </a:r>
          </a:p>
          <a:p>
            <a:pPr algn="ctr"/>
            <a:endParaRPr lang="en-US" b="1" dirty="0">
              <a:solidFill>
                <a:srgbClr val="CC0066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531620D-F2DD-45F7-A425-66BB34A06D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2945" y="1327768"/>
            <a:ext cx="5475103" cy="481072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MY" dirty="0"/>
              <a:t>Breast Imaging Reporting and Data System (BI-RADS®) was established by the American College of Radiology (ACR) in 1993.</a:t>
            </a:r>
          </a:p>
          <a:p>
            <a:pPr marL="268288" lvl="1" indent="-268288"/>
            <a:r>
              <a:rPr lang="en-MY" dirty="0"/>
              <a:t>Standardised terminology (descriptors) for mammography, breast US &amp; MRI for use in daily practice. </a:t>
            </a:r>
          </a:p>
          <a:p>
            <a:pPr marL="268288" lvl="1" indent="-268288"/>
            <a:r>
              <a:rPr lang="en-MY" dirty="0"/>
              <a:t>The ACR BI-RADS® Atlas 2013 is the updated </a:t>
            </a:r>
            <a:r>
              <a:rPr lang="en-MY" dirty="0" err="1"/>
              <a:t>vRersion</a:t>
            </a:r>
            <a:r>
              <a:rPr lang="en-MY" dirty="0"/>
              <a:t> of the 2003 Atlas.</a:t>
            </a:r>
            <a:r>
              <a:rPr lang="en-MY" baseline="30000" dirty="0"/>
              <a:t>22</a:t>
            </a:r>
            <a:r>
              <a:rPr lang="en-MY" dirty="0"/>
              <a:t> Refer to </a:t>
            </a:r>
            <a:r>
              <a:rPr lang="en-MY" b="1" dirty="0"/>
              <a:t>Appendix 3</a:t>
            </a:r>
            <a:r>
              <a:rPr lang="en-MY" dirty="0"/>
              <a:t>.</a:t>
            </a:r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r>
              <a:rPr lang="en-US" sz="1400" dirty="0"/>
              <a:t>22. Sickles EA, et al. ACR BI-RADS® Mammography. In:</a:t>
            </a:r>
          </a:p>
          <a:p>
            <a:pPr marL="0" indent="0">
              <a:buNone/>
            </a:pPr>
            <a:r>
              <a:rPr lang="en-US" sz="1400" dirty="0"/>
              <a:t>      ACR BI-RADS® Atlas, Breast Imaging Reporting and Data System.   </a:t>
            </a:r>
          </a:p>
          <a:p>
            <a:pPr marL="0" indent="0">
              <a:buNone/>
            </a:pPr>
            <a:r>
              <a:rPr lang="en-US" sz="1400" dirty="0"/>
              <a:t>      Reston: American College of Radiology; 2013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MY" dirty="0"/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7F1B80C5-E444-4BE4-8E29-37A731BB80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8047" y="1282573"/>
            <a:ext cx="4333918" cy="4810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244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BC0FE6A-EE37-4DE9-9251-937C4C6E9EC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39055" y="5852503"/>
            <a:ext cx="962024" cy="96483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D13EB4-625B-48BE-AEC4-E63F4B8AF9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2946" y="1317632"/>
            <a:ext cx="10086108" cy="4351338"/>
          </a:xfrm>
        </p:spPr>
        <p:txBody>
          <a:bodyPr/>
          <a:lstStyle/>
          <a:p>
            <a:r>
              <a:rPr lang="en-MY" sz="3200" dirty="0" err="1"/>
              <a:t>Borang</a:t>
            </a:r>
            <a:r>
              <a:rPr lang="en-MY" sz="3200" dirty="0"/>
              <a:t> </a:t>
            </a:r>
            <a:r>
              <a:rPr lang="en-MY" sz="3200" dirty="0" err="1"/>
              <a:t>Permohonan</a:t>
            </a:r>
            <a:r>
              <a:rPr lang="en-MY" sz="3200" dirty="0"/>
              <a:t> </a:t>
            </a:r>
            <a:r>
              <a:rPr lang="en-MY" sz="3200" dirty="0" err="1"/>
              <a:t>Pemeriksaan</a:t>
            </a:r>
            <a:r>
              <a:rPr lang="en-MY" sz="3200" dirty="0"/>
              <a:t> </a:t>
            </a:r>
            <a:r>
              <a:rPr lang="en-MY" sz="3200" dirty="0" err="1"/>
              <a:t>Radiologi</a:t>
            </a:r>
            <a:r>
              <a:rPr lang="en-MY" sz="3200" dirty="0"/>
              <a:t>’ (Breast Imaging Survey Form) has been developed by </a:t>
            </a:r>
            <a:r>
              <a:rPr lang="en-MY" sz="3200" dirty="0" err="1"/>
              <a:t>MoH</a:t>
            </a:r>
            <a:r>
              <a:rPr lang="en-MY" sz="3200" dirty="0"/>
              <a:t> to be used in mammography reporting. Refer to </a:t>
            </a:r>
            <a:r>
              <a:rPr lang="en-MY" sz="3200" b="1" dirty="0"/>
              <a:t>Appendix 4</a:t>
            </a:r>
            <a:r>
              <a:rPr lang="en-MY" sz="3200" dirty="0"/>
              <a:t>.</a:t>
            </a:r>
            <a:endParaRPr lang="en-US" sz="3200" dirty="0"/>
          </a:p>
          <a:p>
            <a:endParaRPr lang="en-MY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317818-9434-4E58-9849-C68BB1F04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9</a:t>
            </a:fld>
            <a:endParaRPr lang="en-US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9361BBA4-E249-4CCB-88F6-BC386A691758}"/>
              </a:ext>
            </a:extLst>
          </p:cNvPr>
          <p:cNvSpPr txBox="1">
            <a:spLocks/>
          </p:cNvSpPr>
          <p:nvPr/>
        </p:nvSpPr>
        <p:spPr>
          <a:xfrm>
            <a:off x="1209967" y="254381"/>
            <a:ext cx="9791700" cy="1349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>
                <a:solidFill>
                  <a:srgbClr val="CC0066"/>
                </a:solidFill>
              </a:rPr>
              <a:t>Adequate Imaging Reporting System</a:t>
            </a:r>
            <a:r>
              <a:rPr lang="en-US" sz="2000" b="1" dirty="0">
                <a:solidFill>
                  <a:srgbClr val="CC0066"/>
                </a:solidFill>
              </a:rPr>
              <a:t>-2</a:t>
            </a:r>
            <a:r>
              <a:rPr lang="en-US" b="1" dirty="0">
                <a:solidFill>
                  <a:srgbClr val="CC0066"/>
                </a:solidFill>
              </a:rPr>
              <a:t> </a:t>
            </a:r>
          </a:p>
          <a:p>
            <a:pPr algn="ctr"/>
            <a:endParaRPr lang="en-US" b="1" dirty="0">
              <a:solidFill>
                <a:srgbClr val="CC0066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43A4828-14A6-485A-B6EB-C8506402B6B3}"/>
              </a:ext>
            </a:extLst>
          </p:cNvPr>
          <p:cNvSpPr/>
          <p:nvPr/>
        </p:nvSpPr>
        <p:spPr>
          <a:xfrm>
            <a:off x="4831553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2BD2846-1574-47FD-A4B2-1C352E01C5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1785" y="3120693"/>
            <a:ext cx="8834907" cy="1361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281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Cloud skipper design templa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Cloud skipper design slides.potx" id="{A839CB2D-CAF8-4C90-9E08-F1ACA2C5BDD5}" vid="{4C3DFA96-B4CF-43D6-AFA3-6C4764C0CDA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57391</TotalTime>
  <Words>1127</Words>
  <Application>Microsoft Office PowerPoint</Application>
  <PresentationFormat>Widescreen</PresentationFormat>
  <Paragraphs>135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Cambria</vt:lpstr>
      <vt:lpstr>Pristina</vt:lpstr>
      <vt:lpstr>Wingdings</vt:lpstr>
      <vt:lpstr>Cloud skipper design template</vt:lpstr>
      <vt:lpstr>TRAINING OF CORE TRAINERS  CLINICAL PRACTICE GUIDELINES  MANAGEMENT OF  BREAST CANCER  (THIRD EDITION)</vt:lpstr>
      <vt:lpstr>Learning objectives</vt:lpstr>
      <vt:lpstr>BREAST IMAGING</vt:lpstr>
      <vt:lpstr>Breast imaging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 OF CORE TRAINERS ON CLINICAL PRACTICE GUIDELINES (CPG)  MANAGEMENT OF BREAST CANCER (THIRD EDITION)</dc:title>
  <dc:creator>Zawiah Mansor</dc:creator>
  <cp:lastModifiedBy>Mohd Aminuddin Mohd Yusof</cp:lastModifiedBy>
  <cp:revision>196</cp:revision>
  <dcterms:created xsi:type="dcterms:W3CDTF">2020-08-13T07:33:34Z</dcterms:created>
  <dcterms:modified xsi:type="dcterms:W3CDTF">2022-03-11T04:09:27Z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74062900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